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556500" cy="10693400"/>
  <p:notesSz cx="6858000" cy="9144000"/>
  <p:embeddedFontLst>
    <p:embeddedFont>
      <p:font typeface="Pridi Bold" panose="020B0502040204020203" charset="-34"/>
      <p:regular r:id="rId3"/>
    </p:embeddedFont>
    <p:embeddedFont>
      <p:font typeface="TH SarabunPSK" panose="020B0500040200020003" pitchFamily="34" charset="-34"/>
      <p:regular r:id="rId4"/>
      <p:bold r:id="rId5"/>
      <p:italic r:id="rId6"/>
      <p:boldItalic r:id="rId7"/>
    </p:embeddedFont>
    <p:embeddedFont>
      <p:font typeface="Chonburi" panose="020B0502040204020203" charset="-34"/>
      <p:regular r:id="rId8"/>
    </p:embeddedFon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Ovo" panose="020B0604020202020204" charset="0"/>
      <p:regular r:id="rId13"/>
    </p:embeddedFont>
    <p:embeddedFont>
      <p:font typeface="Anton" panose="020B0604020202020204" charset="0"/>
      <p:regular r:id="rId14"/>
    </p:embeddedFont>
    <p:embeddedFont>
      <p:font typeface="DM Sans" panose="020B0604020202020204" charset="0"/>
      <p:regular r:id="rId15"/>
    </p:embeddedFont>
    <p:embeddedFont>
      <p:font typeface="DM Sans Bold" panose="020B0604020202020204" charset="0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90" d="100"/>
          <a:sy n="90" d="100"/>
        </p:scale>
        <p:origin x="1182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font" Target="fonts/font11.fntdata"/><Relationship Id="rId1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font" Target="fonts/font10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4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font" Target="fonts/font9.fntdata"/><Relationship Id="rId5" Type="http://schemas.openxmlformats.org/officeDocument/2006/relationships/font" Target="fonts/font3.fntdata"/><Relationship Id="rId15" Type="http://schemas.openxmlformats.org/officeDocument/2006/relationships/font" Target="fonts/font13.fntdata"/><Relationship Id="rId10" Type="http://schemas.openxmlformats.org/officeDocument/2006/relationships/font" Target="fonts/font8.fntdata"/><Relationship Id="rId19" Type="http://schemas.openxmlformats.org/officeDocument/2006/relationships/theme" Target="theme/theme1.xml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font" Target="fonts/font1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D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1897533"/>
            <a:ext cx="2489550" cy="6049462"/>
            <a:chOff x="0" y="0"/>
            <a:chExt cx="937641" cy="2167991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937641" cy="2167991"/>
            </a:xfrm>
            <a:custGeom>
              <a:avLst/>
              <a:gdLst/>
              <a:ahLst/>
              <a:cxnLst/>
              <a:rect l="l" t="t" r="r" b="b"/>
              <a:pathLst>
                <a:path w="937641" h="2167991">
                  <a:moveTo>
                    <a:pt x="0" y="0"/>
                  </a:moveTo>
                  <a:lnTo>
                    <a:pt x="937641" y="0"/>
                  </a:lnTo>
                  <a:lnTo>
                    <a:pt x="937641" y="2167991"/>
                  </a:lnTo>
                  <a:lnTo>
                    <a:pt x="0" y="2167991"/>
                  </a:lnTo>
                  <a:close/>
                </a:path>
              </a:pathLst>
            </a:custGeom>
            <a:solidFill>
              <a:srgbClr val="293039"/>
            </a:solidFill>
            <a:ln cap="sq">
              <a:noFill/>
              <a:prstDash val="solid"/>
              <a:miter/>
            </a:ln>
          </p:spPr>
        </p:sp>
        <p:sp>
          <p:nvSpPr>
            <p:cNvPr id="4" name="TextBox 4"/>
            <p:cNvSpPr txBox="1"/>
            <p:nvPr/>
          </p:nvSpPr>
          <p:spPr>
            <a:xfrm>
              <a:off x="0" y="-47625"/>
              <a:ext cx="937641" cy="221561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0" indent="0" algn="ctr">
                <a:lnSpc>
                  <a:spcPts val="1500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 rot="5400000">
            <a:off x="3710754" y="-3841025"/>
            <a:ext cx="2056182" cy="9477694"/>
            <a:chOff x="0" y="-47625"/>
            <a:chExt cx="871956" cy="3795665"/>
          </a:xfrm>
        </p:grpSpPr>
        <p:sp>
          <p:nvSpPr>
            <p:cNvPr id="6" name="Freeform 6"/>
            <p:cNvSpPr/>
            <p:nvPr/>
          </p:nvSpPr>
          <p:spPr>
            <a:xfrm>
              <a:off x="1" y="721781"/>
              <a:ext cx="865386" cy="3026259"/>
            </a:xfrm>
            <a:custGeom>
              <a:avLst/>
              <a:gdLst/>
              <a:ahLst/>
              <a:cxnLst/>
              <a:rect l="l" t="t" r="r" b="b"/>
              <a:pathLst>
                <a:path w="871956" h="3748040">
                  <a:moveTo>
                    <a:pt x="0" y="0"/>
                  </a:moveTo>
                  <a:lnTo>
                    <a:pt x="871956" y="0"/>
                  </a:lnTo>
                  <a:lnTo>
                    <a:pt x="871956" y="3748040"/>
                  </a:lnTo>
                  <a:lnTo>
                    <a:pt x="0" y="3748040"/>
                  </a:lnTo>
                  <a:close/>
                </a:path>
              </a:pathLst>
            </a:custGeom>
            <a:solidFill>
              <a:srgbClr val="7DD1B0"/>
            </a:solidFill>
            <a:ln cap="sq">
              <a:noFill/>
              <a:prstDash val="solid"/>
              <a:miter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47625"/>
              <a:ext cx="871956" cy="379566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0" indent="0" algn="ctr">
                <a:lnSpc>
                  <a:spcPts val="1500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-6137" y="6416571"/>
            <a:ext cx="2489550" cy="4275429"/>
            <a:chOff x="0" y="0"/>
            <a:chExt cx="892198" cy="1532217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892198" cy="1532217"/>
            </a:xfrm>
            <a:custGeom>
              <a:avLst/>
              <a:gdLst/>
              <a:ahLst/>
              <a:cxnLst/>
              <a:rect l="l" t="t" r="r" b="b"/>
              <a:pathLst>
                <a:path w="892198" h="1532217">
                  <a:moveTo>
                    <a:pt x="0" y="0"/>
                  </a:moveTo>
                  <a:lnTo>
                    <a:pt x="892198" y="0"/>
                  </a:lnTo>
                  <a:lnTo>
                    <a:pt x="892198" y="1532217"/>
                  </a:lnTo>
                  <a:lnTo>
                    <a:pt x="0" y="1532217"/>
                  </a:lnTo>
                  <a:close/>
                </a:path>
              </a:pathLst>
            </a:custGeom>
            <a:solidFill>
              <a:srgbClr val="F3EDE0"/>
            </a:solidFill>
            <a:ln cap="sq">
              <a:noFill/>
              <a:prstDash val="solid"/>
              <a:miter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47625"/>
              <a:ext cx="892198" cy="157984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0" indent="0" algn="ctr">
                <a:lnSpc>
                  <a:spcPts val="1500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 rot="5400000">
            <a:off x="3485632" y="5420490"/>
            <a:ext cx="3074787" cy="5066952"/>
            <a:chOff x="0" y="0"/>
            <a:chExt cx="1101934" cy="186257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1101934" cy="1862578"/>
            </a:xfrm>
            <a:custGeom>
              <a:avLst/>
              <a:gdLst/>
              <a:ahLst/>
              <a:cxnLst/>
              <a:rect l="l" t="t" r="r" b="b"/>
              <a:pathLst>
                <a:path w="1101934" h="1862578">
                  <a:moveTo>
                    <a:pt x="0" y="0"/>
                  </a:moveTo>
                  <a:lnTo>
                    <a:pt x="1101934" y="0"/>
                  </a:lnTo>
                  <a:lnTo>
                    <a:pt x="1101934" y="1862578"/>
                  </a:lnTo>
                  <a:lnTo>
                    <a:pt x="0" y="1862578"/>
                  </a:lnTo>
                  <a:close/>
                </a:path>
              </a:pathLst>
            </a:custGeom>
            <a:solidFill>
              <a:srgbClr val="293039"/>
            </a:solidFill>
            <a:ln cap="sq">
              <a:noFill/>
              <a:prstDash val="solid"/>
              <a:miter/>
            </a:ln>
          </p:spPr>
        </p:sp>
        <p:sp>
          <p:nvSpPr>
            <p:cNvPr id="13" name="TextBox 13"/>
            <p:cNvSpPr txBox="1"/>
            <p:nvPr/>
          </p:nvSpPr>
          <p:spPr>
            <a:xfrm>
              <a:off x="0" y="-47625"/>
              <a:ext cx="1101934" cy="191020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0" indent="0" algn="ctr">
                <a:lnSpc>
                  <a:spcPts val="1500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102660" y="3893758"/>
            <a:ext cx="2284230" cy="1239852"/>
            <a:chOff x="0" y="0"/>
            <a:chExt cx="3045640" cy="1653136"/>
          </a:xfrm>
        </p:grpSpPr>
        <p:grpSp>
          <p:nvGrpSpPr>
            <p:cNvPr id="15" name="Group 15"/>
            <p:cNvGrpSpPr/>
            <p:nvPr/>
          </p:nvGrpSpPr>
          <p:grpSpPr>
            <a:xfrm>
              <a:off x="0" y="0"/>
              <a:ext cx="3045640" cy="1653136"/>
              <a:chOff x="0" y="0"/>
              <a:chExt cx="818617" cy="444335"/>
            </a:xfrm>
          </p:grpSpPr>
          <p:sp>
            <p:nvSpPr>
              <p:cNvPr id="16" name="Freeform 16"/>
              <p:cNvSpPr/>
              <p:nvPr/>
            </p:nvSpPr>
            <p:spPr>
              <a:xfrm>
                <a:off x="0" y="0"/>
                <a:ext cx="818617" cy="444335"/>
              </a:xfrm>
              <a:custGeom>
                <a:avLst/>
                <a:gdLst/>
                <a:ahLst/>
                <a:cxnLst/>
                <a:rect l="l" t="t" r="r" b="b"/>
                <a:pathLst>
                  <a:path w="818617" h="444335">
                    <a:moveTo>
                      <a:pt x="0" y="0"/>
                    </a:moveTo>
                    <a:lnTo>
                      <a:pt x="818617" y="0"/>
                    </a:lnTo>
                    <a:lnTo>
                      <a:pt x="818617" y="444335"/>
                    </a:lnTo>
                    <a:lnTo>
                      <a:pt x="0" y="444335"/>
                    </a:lnTo>
                    <a:close/>
                  </a:path>
                </a:pathLst>
              </a:custGeom>
              <a:solidFill>
                <a:srgbClr val="F3EDE0"/>
              </a:solidFill>
              <a:ln cap="sq">
                <a:noFill/>
                <a:prstDash val="solid"/>
                <a:miter/>
              </a:ln>
            </p:spPr>
          </p:sp>
          <p:sp>
            <p:nvSpPr>
              <p:cNvPr id="17" name="TextBox 17"/>
              <p:cNvSpPr txBox="1"/>
              <p:nvPr/>
            </p:nvSpPr>
            <p:spPr>
              <a:xfrm>
                <a:off x="0" y="-47625"/>
                <a:ext cx="818617" cy="49196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50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18" name="TextBox 18"/>
            <p:cNvSpPr txBox="1"/>
            <p:nvPr/>
          </p:nvSpPr>
          <p:spPr>
            <a:xfrm>
              <a:off x="328787" y="1200857"/>
              <a:ext cx="2400017" cy="30777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820"/>
                </a:lnSpc>
                <a:spcBef>
                  <a:spcPct val="0"/>
                </a:spcBef>
              </a:pPr>
              <a:r>
                <a:rPr lang="en-US" sz="1600" b="1" spc="-39" dirty="0">
                  <a:solidFill>
                    <a:srgbClr val="293039"/>
                  </a:solidFill>
                  <a:latin typeface="DM Sans Bold"/>
                  <a:ea typeface="DM Sans Bold"/>
                  <a:cs typeface="DM Sans Bold"/>
                  <a:sym typeface="DM Sans Bold"/>
                </a:rPr>
                <a:t> </a:t>
              </a:r>
              <a:r>
                <a:rPr lang="en-US" sz="1600" b="1" spc="-39" dirty="0" err="1">
                  <a:solidFill>
                    <a:srgbClr val="293039"/>
                  </a:solidFill>
                  <a:latin typeface="DM Sans Bold"/>
                  <a:ea typeface="DM Sans Bold"/>
                  <a:cs typeface="DM Sans Bold"/>
                  <a:sym typeface="DM Sans Bold"/>
                </a:rPr>
                <a:t>เพิ่ม</a:t>
              </a:r>
              <a:r>
                <a:rPr lang="en-US" sz="1600" b="1" spc="-39" dirty="0" err="1" smtClean="0">
                  <a:solidFill>
                    <a:srgbClr val="293039"/>
                  </a:solidFill>
                  <a:latin typeface="DM Sans Bold"/>
                  <a:ea typeface="DM Sans Bold"/>
                  <a:cs typeface="DM Sans Bold"/>
                  <a:sym typeface="DM Sans Bold"/>
                </a:rPr>
                <a:t>ประสิทธิภาพ</a:t>
              </a:r>
              <a:endParaRPr lang="en-US" sz="1600" b="1" spc="-39" dirty="0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endParaRPr>
            </a:p>
          </p:txBody>
        </p:sp>
        <p:grpSp>
          <p:nvGrpSpPr>
            <p:cNvPr id="19" name="Group 19"/>
            <p:cNvGrpSpPr/>
            <p:nvPr/>
          </p:nvGrpSpPr>
          <p:grpSpPr>
            <a:xfrm>
              <a:off x="1218230" y="498943"/>
              <a:ext cx="621130" cy="621130"/>
              <a:chOff x="-46540" y="0"/>
              <a:chExt cx="812800" cy="812800"/>
            </a:xfrm>
          </p:grpSpPr>
          <p:sp>
            <p:nvSpPr>
              <p:cNvPr id="20" name="Freeform 20"/>
              <p:cNvSpPr/>
              <p:nvPr/>
            </p:nvSpPr>
            <p:spPr>
              <a:xfrm>
                <a:off x="-4654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7DD1B0"/>
              </a:solidFill>
            </p:spPr>
          </p:sp>
          <p:sp>
            <p:nvSpPr>
              <p:cNvPr id="21" name="TextBox 21"/>
              <p:cNvSpPr txBox="1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</p:spPr>
            <p:txBody>
              <a:bodyPr lIns="29983" tIns="29983" rIns="29983" bIns="29983" rtlCol="0" anchor="ctr"/>
              <a:lstStyle/>
              <a:p>
                <a:pPr algn="ctr">
                  <a:lnSpc>
                    <a:spcPts val="953"/>
                  </a:lnSpc>
                </a:pPr>
                <a:endParaRPr/>
              </a:p>
            </p:txBody>
          </p:sp>
        </p:grpSp>
        <p:sp>
          <p:nvSpPr>
            <p:cNvPr id="22" name="TextBox 22"/>
            <p:cNvSpPr txBox="1"/>
            <p:nvPr/>
          </p:nvSpPr>
          <p:spPr>
            <a:xfrm>
              <a:off x="1218229" y="663784"/>
              <a:ext cx="587727" cy="3590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079"/>
                </a:lnSpc>
                <a:spcBef>
                  <a:spcPct val="0"/>
                </a:spcBef>
              </a:pPr>
              <a:r>
                <a:rPr lang="en-US" sz="2000" b="1" spc="-44" dirty="0">
                  <a:solidFill>
                    <a:srgbClr val="29303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DM Sans Bold"/>
                  <a:ea typeface="DM Sans Bold"/>
                  <a:cs typeface="DM Sans Bold"/>
                  <a:sym typeface="DM Sans Bold"/>
                </a:rPr>
                <a:t>1</a:t>
              </a:r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328787" y="95295"/>
              <a:ext cx="2400017" cy="30777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820"/>
                </a:lnSpc>
                <a:spcBef>
                  <a:spcPct val="0"/>
                </a:spcBef>
              </a:pPr>
              <a:r>
                <a:rPr lang="en-US" sz="1600" b="1" spc="-39" dirty="0">
                  <a:solidFill>
                    <a:srgbClr val="293039"/>
                  </a:solidFill>
                  <a:latin typeface="DM Sans Bold"/>
                  <a:ea typeface="DM Sans Bold"/>
                  <a:cs typeface="DM Sans Bold"/>
                  <a:sym typeface="DM Sans Bold"/>
                </a:rPr>
                <a:t>4 Quadrants Model</a:t>
              </a:r>
            </a:p>
          </p:txBody>
        </p:sp>
      </p:grpSp>
      <p:sp>
        <p:nvSpPr>
          <p:cNvPr id="24" name="Freeform 24"/>
          <p:cNvSpPr/>
          <p:nvPr/>
        </p:nvSpPr>
        <p:spPr>
          <a:xfrm>
            <a:off x="2893232" y="6852424"/>
            <a:ext cx="4389888" cy="2469670"/>
          </a:xfrm>
          <a:custGeom>
            <a:avLst/>
            <a:gdLst/>
            <a:ahLst/>
            <a:cxnLst/>
            <a:rect l="l" t="t" r="r" b="b"/>
            <a:pathLst>
              <a:path w="4389888" h="2469670">
                <a:moveTo>
                  <a:pt x="0" y="0"/>
                </a:moveTo>
                <a:lnTo>
                  <a:pt x="4389887" y="0"/>
                </a:lnTo>
                <a:lnTo>
                  <a:pt x="4389887" y="2469670"/>
                </a:lnTo>
                <a:lnTo>
                  <a:pt x="0" y="246967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25" name="TextBox 25"/>
          <p:cNvSpPr txBox="1"/>
          <p:nvPr/>
        </p:nvSpPr>
        <p:spPr>
          <a:xfrm>
            <a:off x="2693648" y="6549529"/>
            <a:ext cx="2143035" cy="2134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9"/>
              </a:lnSpc>
            </a:pPr>
            <a:r>
              <a:rPr lang="en-US" sz="1400" b="1" dirty="0">
                <a:solidFill>
                  <a:srgbClr val="7DD1B0"/>
                </a:solidFill>
                <a:latin typeface="Ovo"/>
                <a:ea typeface="Ovo"/>
                <a:cs typeface="Ovo"/>
                <a:sym typeface="Ovo"/>
              </a:rPr>
              <a:t>Diagram </a:t>
            </a:r>
            <a:r>
              <a:rPr lang="en-US" sz="1400" b="1" dirty="0" err="1">
                <a:solidFill>
                  <a:srgbClr val="7DD1B0"/>
                </a:solidFill>
                <a:latin typeface="Ovo"/>
                <a:ea typeface="Ovo"/>
                <a:cs typeface="Ovo"/>
                <a:sym typeface="Ovo"/>
              </a:rPr>
              <a:t>อธิบายระบบงาน</a:t>
            </a:r>
            <a:endParaRPr lang="en-US" sz="1400" b="1" dirty="0">
              <a:solidFill>
                <a:srgbClr val="7DD1B0"/>
              </a:solidFill>
              <a:latin typeface="Ovo"/>
              <a:ea typeface="Ovo"/>
              <a:cs typeface="Ovo"/>
              <a:sym typeface="Ovo"/>
            </a:endParaRPr>
          </a:p>
        </p:txBody>
      </p:sp>
      <p:sp>
        <p:nvSpPr>
          <p:cNvPr id="26" name="TextBox 26"/>
          <p:cNvSpPr txBox="1"/>
          <p:nvPr/>
        </p:nvSpPr>
        <p:spPr>
          <a:xfrm>
            <a:off x="2732089" y="2832100"/>
            <a:ext cx="1395914" cy="260096"/>
          </a:xfrm>
          <a:prstGeom prst="rect">
            <a:avLst/>
          </a:prstGeom>
        </p:spPr>
        <p:txBody>
          <a:bodyPr lIns="0" tIns="0" rIns="0" bIns="0" rtlCol="0" anchor="ctr">
            <a:spAutoFit/>
          </a:bodyPr>
          <a:lstStyle/>
          <a:p>
            <a:pPr marL="0" lvl="0" indent="0" algn="l">
              <a:lnSpc>
                <a:spcPts val="1957"/>
              </a:lnSpc>
              <a:spcBef>
                <a:spcPct val="0"/>
              </a:spcBef>
            </a:pPr>
            <a:r>
              <a:rPr lang="en-US" sz="1600" b="1" dirty="0" err="1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เนื้องาน</a:t>
            </a:r>
            <a:endParaRPr lang="en-US" sz="1600" b="1" dirty="0">
              <a:solidFill>
                <a:srgbClr val="293039"/>
              </a:solidFill>
              <a:latin typeface="DM Sans Bold"/>
              <a:ea typeface="DM Sans Bold"/>
              <a:cs typeface="DM Sans Bold"/>
              <a:sym typeface="DM Sans Bold"/>
            </a:endParaRPr>
          </a:p>
        </p:txBody>
      </p:sp>
      <p:sp>
        <p:nvSpPr>
          <p:cNvPr id="27" name="TextBox 27"/>
          <p:cNvSpPr txBox="1"/>
          <p:nvPr/>
        </p:nvSpPr>
        <p:spPr>
          <a:xfrm>
            <a:off x="2737918" y="1993900"/>
            <a:ext cx="1750122" cy="271780"/>
          </a:xfrm>
          <a:prstGeom prst="rect">
            <a:avLst/>
          </a:prstGeom>
        </p:spPr>
        <p:txBody>
          <a:bodyPr lIns="0" tIns="0" rIns="0" bIns="0" rtlCol="0" anchor="ctr">
            <a:spAutoFit/>
          </a:bodyPr>
          <a:lstStyle/>
          <a:p>
            <a:pPr marL="0" lvl="0" indent="0" algn="l">
              <a:lnSpc>
                <a:spcPts val="2060"/>
              </a:lnSpc>
              <a:spcBef>
                <a:spcPct val="0"/>
              </a:spcBef>
            </a:pPr>
            <a:r>
              <a:rPr lang="en-US" dirty="0" smtClean="0">
                <a:solidFill>
                  <a:srgbClr val="293039"/>
                </a:solidFill>
                <a:latin typeface="Anton"/>
                <a:ea typeface="Anton"/>
                <a:cs typeface="Anton"/>
                <a:sym typeface="Anton"/>
              </a:rPr>
              <a:t>PAINPOINT</a:t>
            </a:r>
            <a:endParaRPr lang="en-US" dirty="0">
              <a:solidFill>
                <a:srgbClr val="293039"/>
              </a:solidFill>
              <a:latin typeface="Anton"/>
              <a:ea typeface="Anton"/>
              <a:cs typeface="Anton"/>
              <a:sym typeface="Anton"/>
            </a:endParaRPr>
          </a:p>
        </p:txBody>
      </p:sp>
      <p:sp>
        <p:nvSpPr>
          <p:cNvPr id="28" name="TextBox 28"/>
          <p:cNvSpPr txBox="1"/>
          <p:nvPr/>
        </p:nvSpPr>
        <p:spPr>
          <a:xfrm>
            <a:off x="2745561" y="4696900"/>
            <a:ext cx="1198101" cy="2717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060"/>
              </a:lnSpc>
              <a:spcBef>
                <a:spcPct val="0"/>
              </a:spcBef>
            </a:pPr>
            <a:r>
              <a:rPr lang="en-US" dirty="0">
                <a:solidFill>
                  <a:srgbClr val="293039"/>
                </a:solidFill>
                <a:latin typeface="Anton"/>
                <a:ea typeface="Anton"/>
                <a:cs typeface="Anton"/>
                <a:sym typeface="Anton"/>
              </a:rPr>
              <a:t>OUTPUT</a:t>
            </a:r>
          </a:p>
        </p:txBody>
      </p:sp>
      <p:grpSp>
        <p:nvGrpSpPr>
          <p:cNvPr id="29" name="Group 29"/>
          <p:cNvGrpSpPr/>
          <p:nvPr/>
        </p:nvGrpSpPr>
        <p:grpSpPr>
          <a:xfrm>
            <a:off x="2489550" y="9491359"/>
            <a:ext cx="5070450" cy="1200641"/>
            <a:chOff x="0" y="0"/>
            <a:chExt cx="1817135" cy="430283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1817135" cy="430283"/>
            </a:xfrm>
            <a:custGeom>
              <a:avLst/>
              <a:gdLst/>
              <a:ahLst/>
              <a:cxnLst/>
              <a:rect l="l" t="t" r="r" b="b"/>
              <a:pathLst>
                <a:path w="1817135" h="430283">
                  <a:moveTo>
                    <a:pt x="0" y="0"/>
                  </a:moveTo>
                  <a:lnTo>
                    <a:pt x="1817135" y="0"/>
                  </a:lnTo>
                  <a:lnTo>
                    <a:pt x="1817135" y="430283"/>
                  </a:lnTo>
                  <a:lnTo>
                    <a:pt x="0" y="430283"/>
                  </a:lnTo>
                  <a:close/>
                </a:path>
              </a:pathLst>
            </a:custGeom>
            <a:solidFill>
              <a:srgbClr val="7DD1B0"/>
            </a:solidFill>
            <a:ln cap="sq">
              <a:noFill/>
              <a:prstDash val="solid"/>
              <a:miter/>
            </a:ln>
          </p:spPr>
        </p:sp>
        <p:sp>
          <p:nvSpPr>
            <p:cNvPr id="31" name="TextBox 31"/>
            <p:cNvSpPr txBox="1"/>
            <p:nvPr/>
          </p:nvSpPr>
          <p:spPr>
            <a:xfrm>
              <a:off x="0" y="-47625"/>
              <a:ext cx="1817135" cy="47790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0" indent="0" algn="ctr">
                <a:lnSpc>
                  <a:spcPts val="150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2" name="TextBox 32"/>
          <p:cNvSpPr txBox="1"/>
          <p:nvPr/>
        </p:nvSpPr>
        <p:spPr>
          <a:xfrm>
            <a:off x="2622568" y="9520079"/>
            <a:ext cx="5499081" cy="2462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/>
            <a:r>
              <a:rPr lang="en-US" sz="1600" b="1" dirty="0" err="1">
                <a:solidFill>
                  <a:srgbClr val="293039"/>
                </a:solidFill>
                <a:latin typeface="TH SarabunPSK" panose="020B0500040200020003" pitchFamily="34" charset="-34"/>
                <a:ea typeface="DM Sans Bold"/>
                <a:cs typeface="TH SarabunPSK" panose="020B0500040200020003" pitchFamily="34" charset="-34"/>
                <a:sym typeface="DM Sans Bold"/>
              </a:rPr>
              <a:t>เหตุผลที่หน่วยงานพิจารณาเทคโนโลยี</a:t>
            </a:r>
            <a:r>
              <a:rPr lang="en-US" sz="1600" b="1" dirty="0">
                <a:solidFill>
                  <a:srgbClr val="293039"/>
                </a:solidFill>
                <a:latin typeface="TH SarabunPSK" panose="020B0500040200020003" pitchFamily="34" charset="-34"/>
                <a:ea typeface="DM Sans Bold"/>
                <a:cs typeface="TH SarabunPSK" panose="020B0500040200020003" pitchFamily="34" charset="-34"/>
                <a:sym typeface="DM Sans Bold"/>
              </a:rPr>
              <a:t> / </a:t>
            </a:r>
            <a:r>
              <a:rPr lang="en-US" sz="1600" b="1" dirty="0" err="1">
                <a:solidFill>
                  <a:srgbClr val="293039"/>
                </a:solidFill>
                <a:latin typeface="TH SarabunPSK" panose="020B0500040200020003" pitchFamily="34" charset="-34"/>
                <a:ea typeface="DM Sans Bold"/>
                <a:cs typeface="TH SarabunPSK" panose="020B0500040200020003" pitchFamily="34" charset="-34"/>
                <a:sym typeface="DM Sans Bold"/>
              </a:rPr>
              <a:t>นวัตกรรม</a:t>
            </a:r>
            <a:r>
              <a:rPr lang="en-US" sz="1600" b="1" dirty="0">
                <a:solidFill>
                  <a:srgbClr val="293039"/>
                </a:solidFill>
                <a:latin typeface="TH SarabunPSK" panose="020B0500040200020003" pitchFamily="34" charset="-34"/>
                <a:ea typeface="DM Sans Bold"/>
                <a:cs typeface="TH SarabunPSK" panose="020B0500040200020003" pitchFamily="34" charset="-34"/>
                <a:sym typeface="DM Sans Bold"/>
              </a:rPr>
              <a:t> / </a:t>
            </a:r>
            <a:r>
              <a:rPr lang="en-US" sz="1600" b="1" dirty="0" err="1">
                <a:solidFill>
                  <a:srgbClr val="293039"/>
                </a:solidFill>
                <a:latin typeface="TH SarabunPSK" panose="020B0500040200020003" pitchFamily="34" charset="-34"/>
                <a:ea typeface="DM Sans Bold"/>
                <a:cs typeface="TH SarabunPSK" panose="020B0500040200020003" pitchFamily="34" charset="-34"/>
                <a:sym typeface="DM Sans Bold"/>
              </a:rPr>
              <a:t>เครื่องมือ</a:t>
            </a:r>
            <a:r>
              <a:rPr lang="en-US" sz="1600" b="1" dirty="0">
                <a:solidFill>
                  <a:srgbClr val="293039"/>
                </a:solidFill>
                <a:latin typeface="TH SarabunPSK" panose="020B0500040200020003" pitchFamily="34" charset="-34"/>
                <a:ea typeface="DM Sans Bold"/>
                <a:cs typeface="TH SarabunPSK" panose="020B0500040200020003" pitchFamily="34" charset="-34"/>
                <a:sym typeface="DM Sans Bold"/>
              </a:rPr>
              <a:t> / </a:t>
            </a:r>
            <a:r>
              <a:rPr lang="en-US" sz="1600" b="1" dirty="0" err="1">
                <a:solidFill>
                  <a:srgbClr val="293039"/>
                </a:solidFill>
                <a:latin typeface="TH SarabunPSK" panose="020B0500040200020003" pitchFamily="34" charset="-34"/>
                <a:ea typeface="DM Sans Bold"/>
                <a:cs typeface="TH SarabunPSK" panose="020B0500040200020003" pitchFamily="34" charset="-34"/>
                <a:sym typeface="DM Sans Bold"/>
              </a:rPr>
              <a:t>อุปกรณ์</a:t>
            </a:r>
            <a:r>
              <a:rPr lang="en-US" sz="1600" b="1" dirty="0">
                <a:solidFill>
                  <a:srgbClr val="293039"/>
                </a:solidFill>
                <a:latin typeface="TH SarabunPSK" panose="020B0500040200020003" pitchFamily="34" charset="-34"/>
                <a:ea typeface="DM Sans Bold"/>
                <a:cs typeface="TH SarabunPSK" panose="020B0500040200020003" pitchFamily="34" charset="-34"/>
                <a:sym typeface="DM Sans Bold"/>
              </a:rPr>
              <a:t> </a:t>
            </a:r>
            <a:r>
              <a:rPr lang="en-US" sz="1600" b="1" dirty="0" err="1" smtClean="0">
                <a:solidFill>
                  <a:srgbClr val="293039"/>
                </a:solidFill>
                <a:latin typeface="TH SarabunPSK" panose="020B0500040200020003" pitchFamily="34" charset="-34"/>
                <a:ea typeface="DM Sans Bold"/>
                <a:cs typeface="TH SarabunPSK" panose="020B0500040200020003" pitchFamily="34" charset="-34"/>
                <a:sym typeface="DM Sans Bold"/>
              </a:rPr>
              <a:t>ใน</a:t>
            </a:r>
            <a:r>
              <a:rPr lang="en-US" sz="1600" b="1" dirty="0" err="1">
                <a:solidFill>
                  <a:srgbClr val="293039"/>
                </a:solidFill>
                <a:latin typeface="TH SarabunPSK" panose="020B0500040200020003" pitchFamily="34" charset="-34"/>
                <a:ea typeface="DM Sans Bold"/>
                <a:cs typeface="TH SarabunPSK" panose="020B0500040200020003" pitchFamily="34" charset="-34"/>
                <a:sym typeface="DM Sans Bold"/>
              </a:rPr>
              <a:t>โครงการนี้</a:t>
            </a:r>
            <a:endParaRPr lang="en-US" sz="1600" b="1" dirty="0">
              <a:solidFill>
                <a:srgbClr val="293039"/>
              </a:solidFill>
              <a:latin typeface="TH SarabunPSK" panose="020B0500040200020003" pitchFamily="34" charset="-34"/>
              <a:ea typeface="DM Sans Bold"/>
              <a:cs typeface="TH SarabunPSK" panose="020B0500040200020003" pitchFamily="34" charset="-34"/>
              <a:sym typeface="DM Sans Bold"/>
            </a:endParaRPr>
          </a:p>
        </p:txBody>
      </p:sp>
      <p:sp>
        <p:nvSpPr>
          <p:cNvPr id="33" name="TextBox 33"/>
          <p:cNvSpPr txBox="1"/>
          <p:nvPr/>
        </p:nvSpPr>
        <p:spPr>
          <a:xfrm>
            <a:off x="2622569" y="9842500"/>
            <a:ext cx="4857019" cy="76944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00"/>
              </a:lnSpc>
              <a:spcBef>
                <a:spcPct val="0"/>
              </a:spcBef>
            </a:pPr>
            <a:r>
              <a:rPr lang="en-US" sz="1000" spc="-48" dirty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 </a:t>
            </a:r>
            <a:r>
              <a:rPr lang="en-US" sz="1000" spc="-48" dirty="0" smtClean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......................................................................................................................................................................................................................</a:t>
            </a:r>
            <a:r>
              <a:rPr lang="th-TH" sz="1000" spc="-48" dirty="0" smtClean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..........................</a:t>
            </a:r>
            <a:r>
              <a:rPr lang="en-US" sz="1000" spc="-48" dirty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 ......................................................................................................................................................................................................................</a:t>
            </a:r>
            <a:r>
              <a:rPr lang="th-TH" sz="1000" spc="-48" dirty="0" smtClean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............................</a:t>
            </a:r>
          </a:p>
          <a:p>
            <a:pPr>
              <a:lnSpc>
                <a:spcPts val="1500"/>
              </a:lnSpc>
              <a:spcBef>
                <a:spcPct val="0"/>
              </a:spcBef>
            </a:pPr>
            <a:r>
              <a:rPr lang="en-US" sz="1000" spc="-48" dirty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......................................................................................................................................................................................................................</a:t>
            </a:r>
            <a:r>
              <a:rPr lang="th-TH" sz="1000" spc="-48" dirty="0" smtClean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............................</a:t>
            </a:r>
          </a:p>
          <a:p>
            <a:pPr>
              <a:lnSpc>
                <a:spcPts val="1500"/>
              </a:lnSpc>
              <a:spcBef>
                <a:spcPct val="0"/>
              </a:spcBef>
            </a:pPr>
            <a:r>
              <a:rPr lang="en-US" sz="1000" spc="-48" dirty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......................................................................................................................................................................................................................</a:t>
            </a:r>
            <a:r>
              <a:rPr lang="th-TH" sz="1000" spc="-48" dirty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............................</a:t>
            </a:r>
            <a:endParaRPr lang="en-US" sz="1000" spc="-48" dirty="0">
              <a:solidFill>
                <a:srgbClr val="000000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grpSp>
        <p:nvGrpSpPr>
          <p:cNvPr id="34" name="Group 34"/>
          <p:cNvGrpSpPr/>
          <p:nvPr/>
        </p:nvGrpSpPr>
        <p:grpSpPr>
          <a:xfrm>
            <a:off x="121540" y="2025178"/>
            <a:ext cx="2221920" cy="1648370"/>
            <a:chOff x="0" y="28575"/>
            <a:chExt cx="2962560" cy="2197827"/>
          </a:xfrm>
        </p:grpSpPr>
        <p:sp>
          <p:nvSpPr>
            <p:cNvPr id="35" name="TextBox 35"/>
            <p:cNvSpPr txBox="1"/>
            <p:nvPr/>
          </p:nvSpPr>
          <p:spPr>
            <a:xfrm>
              <a:off x="0" y="1980266"/>
              <a:ext cx="2081683" cy="24613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1499"/>
                </a:lnSpc>
                <a:spcBef>
                  <a:spcPct val="0"/>
                </a:spcBef>
              </a:pPr>
              <a:r>
                <a:rPr lang="en-US" sz="1100" spc="4" dirty="0" err="1">
                  <a:solidFill>
                    <a:srgbClr val="FFFFFF"/>
                  </a:solidFill>
                  <a:latin typeface="DM Sans"/>
                  <a:ea typeface="DM Sans"/>
                  <a:cs typeface="DM Sans"/>
                  <a:sym typeface="DM Sans"/>
                </a:rPr>
                <a:t>วงเงิน</a:t>
              </a:r>
              <a:endParaRPr lang="en-US" sz="1100" spc="4" dirty="0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endParaRPr>
            </a:p>
          </p:txBody>
        </p:sp>
        <p:sp>
          <p:nvSpPr>
            <p:cNvPr id="36" name="TextBox 36"/>
            <p:cNvSpPr txBox="1"/>
            <p:nvPr/>
          </p:nvSpPr>
          <p:spPr>
            <a:xfrm>
              <a:off x="0" y="1178173"/>
              <a:ext cx="2081683" cy="24613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1499"/>
                </a:lnSpc>
                <a:spcBef>
                  <a:spcPct val="0"/>
                </a:spcBef>
              </a:pPr>
              <a:r>
                <a:rPr lang="en-US" sz="1100" spc="4" dirty="0" err="1">
                  <a:solidFill>
                    <a:srgbClr val="FFFFFF"/>
                  </a:solidFill>
                  <a:latin typeface="DM Sans"/>
                  <a:ea typeface="DM Sans"/>
                  <a:cs typeface="DM Sans"/>
                  <a:sym typeface="DM Sans"/>
                </a:rPr>
                <a:t>ประจำปี</a:t>
              </a:r>
              <a:endParaRPr lang="en-US" sz="1100" spc="4" dirty="0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endParaRPr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28575"/>
              <a:ext cx="2962560" cy="37189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2059"/>
                </a:lnSpc>
                <a:spcBef>
                  <a:spcPct val="0"/>
                </a:spcBef>
              </a:pPr>
              <a:r>
                <a:rPr lang="en-US" sz="1999" b="1" dirty="0" err="1">
                  <a:solidFill>
                    <a:srgbClr val="7DD1B0"/>
                  </a:solidFill>
                  <a:latin typeface="DM Sans Bold"/>
                  <a:ea typeface="DM Sans Bold"/>
                  <a:cs typeface="DM Sans Bold"/>
                  <a:sym typeface="DM Sans Bold"/>
                </a:rPr>
                <a:t>เงินนอกงบประมาณ</a:t>
              </a:r>
              <a:endParaRPr lang="en-US" sz="1999" b="1" dirty="0">
                <a:solidFill>
                  <a:srgbClr val="7DD1B0"/>
                </a:solidFill>
                <a:latin typeface="DM Sans Bold"/>
                <a:ea typeface="DM Sans Bold"/>
                <a:cs typeface="DM Sans Bold"/>
                <a:sym typeface="DM Sans Bold"/>
              </a:endParaRPr>
            </a:p>
          </p:txBody>
        </p:sp>
        <p:sp>
          <p:nvSpPr>
            <p:cNvPr id="38" name="TextBox 38"/>
            <p:cNvSpPr txBox="1"/>
            <p:nvPr/>
          </p:nvSpPr>
          <p:spPr>
            <a:xfrm>
              <a:off x="0" y="1616744"/>
              <a:ext cx="2081683" cy="37189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2059"/>
                </a:lnSpc>
                <a:spcBef>
                  <a:spcPct val="0"/>
                </a:spcBef>
              </a:pPr>
              <a:r>
                <a:rPr lang="en-US" sz="1999" b="1" dirty="0" err="1" smtClean="0">
                  <a:solidFill>
                    <a:srgbClr val="7DD1B0"/>
                  </a:solidFill>
                  <a:latin typeface="DM Sans Bold"/>
                  <a:ea typeface="DM Sans Bold"/>
                  <a:cs typeface="DM Sans Bold"/>
                  <a:sym typeface="DM Sans Bold"/>
                </a:rPr>
                <a:t>x,xxx,xxx</a:t>
              </a:r>
              <a:r>
                <a:rPr lang="en-US" sz="1999" b="1" dirty="0" smtClean="0">
                  <a:solidFill>
                    <a:srgbClr val="7DD1B0"/>
                  </a:solidFill>
                  <a:latin typeface="DM Sans Bold"/>
                  <a:ea typeface="DM Sans Bold"/>
                  <a:cs typeface="DM Sans Bold"/>
                  <a:sym typeface="DM Sans Bold"/>
                </a:rPr>
                <a:t>.-</a:t>
              </a:r>
              <a:endParaRPr lang="en-US" sz="1999" b="1" dirty="0">
                <a:solidFill>
                  <a:srgbClr val="7DD1B0"/>
                </a:solidFill>
                <a:latin typeface="DM Sans Bold"/>
                <a:ea typeface="DM Sans Bold"/>
                <a:cs typeface="DM Sans Bold"/>
                <a:sym typeface="DM Sans Bold"/>
              </a:endParaRPr>
            </a:p>
          </p:txBody>
        </p:sp>
        <p:sp>
          <p:nvSpPr>
            <p:cNvPr id="39" name="TextBox 39"/>
            <p:cNvSpPr txBox="1"/>
            <p:nvPr/>
          </p:nvSpPr>
          <p:spPr>
            <a:xfrm>
              <a:off x="0" y="814652"/>
              <a:ext cx="2081683" cy="37189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2059"/>
                </a:lnSpc>
                <a:spcBef>
                  <a:spcPct val="0"/>
                </a:spcBef>
              </a:pPr>
              <a:r>
                <a:rPr lang="en-US" sz="1999" b="1" dirty="0" smtClean="0">
                  <a:solidFill>
                    <a:srgbClr val="7DD1B0"/>
                  </a:solidFill>
                  <a:latin typeface="DM Sans Bold"/>
                  <a:ea typeface="DM Sans Bold"/>
                  <a:cs typeface="DM Sans Bold"/>
                  <a:sym typeface="DM Sans Bold"/>
                </a:rPr>
                <a:t>2567</a:t>
              </a:r>
              <a:endParaRPr lang="en-US" sz="1999" b="1" dirty="0">
                <a:solidFill>
                  <a:srgbClr val="7DD1B0"/>
                </a:solidFill>
                <a:latin typeface="DM Sans Bold"/>
                <a:ea typeface="DM Sans Bold"/>
                <a:cs typeface="DM Sans Bold"/>
                <a:sym typeface="DM Sans Bold"/>
              </a:endParaRPr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388268"/>
              <a:ext cx="2081683" cy="24613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499"/>
                </a:lnSpc>
              </a:pPr>
              <a:r>
                <a:rPr lang="en-US" sz="1100" spc="4" dirty="0" err="1">
                  <a:solidFill>
                    <a:srgbClr val="FFFFFF"/>
                  </a:solidFill>
                  <a:latin typeface="DM Sans"/>
                  <a:ea typeface="DM Sans"/>
                  <a:cs typeface="DM Sans"/>
                  <a:sym typeface="DM Sans"/>
                </a:rPr>
                <a:t>ประเภทงบประมาณ</a:t>
              </a:r>
              <a:endParaRPr lang="en-US" sz="1100" spc="4" dirty="0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endParaRPr>
            </a:p>
          </p:txBody>
        </p:sp>
      </p:grpSp>
      <p:sp>
        <p:nvSpPr>
          <p:cNvPr id="41" name="TextBox 41"/>
          <p:cNvSpPr txBox="1"/>
          <p:nvPr/>
        </p:nvSpPr>
        <p:spPr>
          <a:xfrm>
            <a:off x="205166" y="1295992"/>
            <a:ext cx="3422750" cy="4584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19"/>
              </a:lnSpc>
            </a:pPr>
            <a:r>
              <a:rPr lang="en-US" sz="1600" spc="-55" dirty="0" err="1">
                <a:solidFill>
                  <a:srgbClr val="293039"/>
                </a:solidFill>
                <a:latin typeface="DM Sans"/>
                <a:ea typeface="DM Sans"/>
                <a:cs typeface="DM Sans"/>
                <a:sym typeface="DM Sans"/>
              </a:rPr>
              <a:t>หน่วยงาน</a:t>
            </a:r>
            <a:r>
              <a:rPr lang="en-US" sz="1600" spc="-55" dirty="0">
                <a:solidFill>
                  <a:srgbClr val="293039"/>
                </a:solidFill>
                <a:latin typeface="DM Sans"/>
                <a:ea typeface="DM Sans"/>
                <a:cs typeface="DM Sans"/>
                <a:sym typeface="DM Sans"/>
              </a:rPr>
              <a:t> : </a:t>
            </a:r>
            <a:r>
              <a:rPr lang="en-US" sz="1600" spc="-55" dirty="0" err="1">
                <a:solidFill>
                  <a:srgbClr val="293039"/>
                </a:solidFill>
                <a:latin typeface="DM Sans"/>
                <a:ea typeface="DM Sans"/>
                <a:cs typeface="DM Sans"/>
                <a:sym typeface="DM Sans"/>
              </a:rPr>
              <a:t>สำนักอนามัย</a:t>
            </a:r>
            <a:endParaRPr lang="en-US" sz="1600" spc="-55" dirty="0">
              <a:solidFill>
                <a:srgbClr val="293039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algn="l">
              <a:lnSpc>
                <a:spcPts val="1819"/>
              </a:lnSpc>
            </a:pPr>
            <a:r>
              <a:rPr lang="en-US" sz="1600" spc="-55" dirty="0" err="1">
                <a:solidFill>
                  <a:srgbClr val="293039"/>
                </a:solidFill>
                <a:latin typeface="DM Sans"/>
                <a:ea typeface="DM Sans"/>
                <a:cs typeface="DM Sans"/>
                <a:sym typeface="DM Sans"/>
              </a:rPr>
              <a:t>ส่วนราชการ</a:t>
            </a:r>
            <a:r>
              <a:rPr lang="en-US" sz="1600" spc="-55" dirty="0">
                <a:solidFill>
                  <a:srgbClr val="293039"/>
                </a:solidFill>
                <a:latin typeface="DM Sans"/>
                <a:ea typeface="DM Sans"/>
                <a:cs typeface="DM Sans"/>
                <a:sym typeface="DM Sans"/>
              </a:rPr>
              <a:t> : </a:t>
            </a:r>
            <a:r>
              <a:rPr lang="en-US" sz="1600" spc="-55" dirty="0" err="1">
                <a:solidFill>
                  <a:srgbClr val="293039"/>
                </a:solidFill>
                <a:latin typeface="DM Sans"/>
                <a:ea typeface="DM Sans"/>
                <a:cs typeface="DM Sans"/>
                <a:sym typeface="DM Sans"/>
              </a:rPr>
              <a:t>สำนักงานพัฒนาระบบสาธารณสุข</a:t>
            </a:r>
            <a:endParaRPr lang="en-US" sz="1600" spc="-55" dirty="0">
              <a:solidFill>
                <a:srgbClr val="293039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42" name="TextBox 42"/>
          <p:cNvSpPr txBox="1"/>
          <p:nvPr/>
        </p:nvSpPr>
        <p:spPr>
          <a:xfrm>
            <a:off x="90385" y="92421"/>
            <a:ext cx="7389203" cy="10772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199"/>
              </a:lnSpc>
              <a:spcBef>
                <a:spcPct val="0"/>
              </a:spcBef>
            </a:pPr>
            <a:r>
              <a:rPr lang="en-US" sz="2799" b="1" spc="-134" dirty="0" err="1">
                <a:solidFill>
                  <a:srgbClr val="000000"/>
                </a:solidFill>
                <a:latin typeface="DM Sans Bold"/>
                <a:ea typeface="DM Sans Bold"/>
                <a:cs typeface="DM Sans Bold"/>
                <a:sym typeface="DM Sans Bold"/>
              </a:rPr>
              <a:t>โครงการจัดหา</a:t>
            </a:r>
            <a:r>
              <a:rPr lang="en-US" sz="2799" b="1" spc="-134" dirty="0" err="1" smtClean="0">
                <a:solidFill>
                  <a:srgbClr val="000000"/>
                </a:solidFill>
                <a:latin typeface="DM Sans Bold"/>
                <a:ea typeface="DM Sans Bold"/>
                <a:cs typeface="DM Sans Bold"/>
                <a:sym typeface="DM Sans Bold"/>
              </a:rPr>
              <a:t>ระบบสารสนเทศ</a:t>
            </a:r>
            <a:endParaRPr lang="en-US" sz="2799" b="1" spc="-134" dirty="0">
              <a:solidFill>
                <a:srgbClr val="000000"/>
              </a:solidFill>
              <a:latin typeface="DM Sans Bold"/>
              <a:ea typeface="DM Sans Bold"/>
              <a:cs typeface="DM Sans Bold"/>
              <a:sym typeface="DM Sans Bold"/>
            </a:endParaRPr>
          </a:p>
          <a:p>
            <a:pPr algn="ctr">
              <a:lnSpc>
                <a:spcPts val="4199"/>
              </a:lnSpc>
              <a:spcBef>
                <a:spcPct val="0"/>
              </a:spcBef>
            </a:pPr>
            <a:r>
              <a:rPr lang="en-US" sz="2799" b="1" spc="-134" dirty="0" err="1">
                <a:solidFill>
                  <a:srgbClr val="000000"/>
                </a:solidFill>
                <a:latin typeface="DM Sans Bold"/>
                <a:ea typeface="DM Sans Bold"/>
                <a:cs typeface="DM Sans Bold"/>
                <a:sym typeface="DM Sans Bold"/>
              </a:rPr>
              <a:t>ศูนย์บริการสาธารณสุข</a:t>
            </a:r>
            <a:r>
              <a:rPr lang="en-US" sz="2799" b="1" spc="-134" dirty="0">
                <a:solidFill>
                  <a:srgbClr val="000000"/>
                </a:solidFill>
                <a:latin typeface="DM Sans Bold"/>
                <a:ea typeface="DM Sans Bold"/>
                <a:cs typeface="DM Sans Bold"/>
                <a:sym typeface="DM Sans Bold"/>
              </a:rPr>
              <a:t> </a:t>
            </a:r>
            <a:r>
              <a:rPr lang="en-US" sz="2799" b="1" spc="-134" dirty="0" err="1">
                <a:solidFill>
                  <a:srgbClr val="000000"/>
                </a:solidFill>
                <a:latin typeface="DM Sans Bold"/>
                <a:ea typeface="DM Sans Bold"/>
                <a:cs typeface="DM Sans Bold"/>
                <a:sym typeface="DM Sans Bold"/>
              </a:rPr>
              <a:t>สำนักอนามัย</a:t>
            </a:r>
            <a:endParaRPr lang="en-US" sz="2799" b="1" spc="-134" dirty="0">
              <a:solidFill>
                <a:srgbClr val="000000"/>
              </a:solidFill>
              <a:latin typeface="DM Sans Bold"/>
              <a:ea typeface="DM Sans Bold"/>
              <a:cs typeface="DM Sans Bold"/>
              <a:sym typeface="DM Sans Bold"/>
            </a:endParaRPr>
          </a:p>
        </p:txBody>
      </p:sp>
      <p:grpSp>
        <p:nvGrpSpPr>
          <p:cNvPr id="43" name="Group 43"/>
          <p:cNvGrpSpPr/>
          <p:nvPr/>
        </p:nvGrpSpPr>
        <p:grpSpPr>
          <a:xfrm>
            <a:off x="102660" y="5335983"/>
            <a:ext cx="2284230" cy="756739"/>
            <a:chOff x="0" y="0"/>
            <a:chExt cx="3045640" cy="1008985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3045640" cy="1008985"/>
              <a:chOff x="0" y="0"/>
              <a:chExt cx="818617" cy="271198"/>
            </a:xfrm>
          </p:grpSpPr>
          <p:sp>
            <p:nvSpPr>
              <p:cNvPr id="45" name="Freeform 45"/>
              <p:cNvSpPr/>
              <p:nvPr/>
            </p:nvSpPr>
            <p:spPr>
              <a:xfrm>
                <a:off x="0" y="0"/>
                <a:ext cx="818617" cy="271198"/>
              </a:xfrm>
              <a:custGeom>
                <a:avLst/>
                <a:gdLst/>
                <a:ahLst/>
                <a:cxnLst/>
                <a:rect l="l" t="t" r="r" b="b"/>
                <a:pathLst>
                  <a:path w="818617" h="271198">
                    <a:moveTo>
                      <a:pt x="0" y="0"/>
                    </a:moveTo>
                    <a:lnTo>
                      <a:pt x="818617" y="0"/>
                    </a:lnTo>
                    <a:lnTo>
                      <a:pt x="818617" y="271198"/>
                    </a:lnTo>
                    <a:lnTo>
                      <a:pt x="0" y="271198"/>
                    </a:lnTo>
                    <a:close/>
                  </a:path>
                </a:pathLst>
              </a:custGeom>
              <a:solidFill>
                <a:srgbClr val="7DD1B0"/>
              </a:solidFill>
              <a:ln cap="sq">
                <a:noFill/>
                <a:prstDash val="solid"/>
                <a:miter/>
              </a:ln>
            </p:spPr>
          </p:sp>
          <p:sp>
            <p:nvSpPr>
              <p:cNvPr id="46" name="TextBox 46"/>
              <p:cNvSpPr txBox="1"/>
              <p:nvPr/>
            </p:nvSpPr>
            <p:spPr>
              <a:xfrm>
                <a:off x="0" y="-47625"/>
                <a:ext cx="818617" cy="31882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l">
                  <a:lnSpc>
                    <a:spcPts val="150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47" name="TextBox 47"/>
            <p:cNvSpPr txBox="1"/>
            <p:nvPr/>
          </p:nvSpPr>
          <p:spPr>
            <a:xfrm>
              <a:off x="96877" y="131341"/>
              <a:ext cx="2851887" cy="28934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820"/>
                </a:lnSpc>
              </a:pPr>
              <a:r>
                <a:rPr lang="en-US" sz="1300" dirty="0">
                  <a:solidFill>
                    <a:srgbClr val="293039"/>
                  </a:solidFill>
                  <a:latin typeface="Chonburi"/>
                  <a:ea typeface="Chonburi"/>
                  <a:cs typeface="Chonburi"/>
                  <a:sym typeface="Chonburi"/>
                </a:rPr>
                <a:t>9 </a:t>
              </a:r>
              <a:r>
                <a:rPr lang="en-US" sz="1300" dirty="0" err="1">
                  <a:solidFill>
                    <a:srgbClr val="293039"/>
                  </a:solidFill>
                  <a:latin typeface="Chonburi"/>
                  <a:ea typeface="Chonburi"/>
                  <a:cs typeface="Chonburi"/>
                  <a:sym typeface="Chonburi"/>
                </a:rPr>
                <a:t>ด้าน</a:t>
              </a:r>
              <a:endParaRPr lang="en-US" sz="1300" dirty="0">
                <a:solidFill>
                  <a:srgbClr val="293039"/>
                </a:solidFill>
                <a:latin typeface="Chonburi"/>
                <a:ea typeface="Chonburi"/>
                <a:cs typeface="Chonburi"/>
                <a:sym typeface="Chonburi"/>
              </a:endParaRPr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82827" y="522289"/>
              <a:ext cx="2879987" cy="28934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820"/>
                </a:lnSpc>
              </a:pPr>
              <a:r>
                <a:rPr lang="en-US" sz="1300" dirty="0" err="1">
                  <a:solidFill>
                    <a:srgbClr val="293039"/>
                  </a:solidFill>
                  <a:latin typeface="Chonburi"/>
                  <a:ea typeface="Chonburi"/>
                  <a:cs typeface="Chonburi"/>
                  <a:sym typeface="Chonburi"/>
                </a:rPr>
                <a:t>ประเด็นพัฒนา</a:t>
              </a:r>
              <a:endParaRPr lang="en-US" sz="1300" dirty="0">
                <a:solidFill>
                  <a:srgbClr val="293039"/>
                </a:solidFill>
                <a:latin typeface="Chonburi"/>
                <a:ea typeface="Chonburi"/>
                <a:cs typeface="Chonburi"/>
                <a:sym typeface="Chonburi"/>
              </a:endParaRPr>
            </a:p>
          </p:txBody>
        </p:sp>
      </p:grpSp>
      <p:sp>
        <p:nvSpPr>
          <p:cNvPr id="49" name="TextBox 49"/>
          <p:cNvSpPr txBox="1"/>
          <p:nvPr/>
        </p:nvSpPr>
        <p:spPr>
          <a:xfrm>
            <a:off x="72796" y="6480226"/>
            <a:ext cx="2401316" cy="3462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60"/>
              </a:lnSpc>
            </a:pPr>
            <a:r>
              <a:rPr lang="en-US" sz="1900" b="1" dirty="0" err="1">
                <a:solidFill>
                  <a:srgbClr val="293039"/>
                </a:solidFill>
                <a:latin typeface="Pridi Bold"/>
                <a:ea typeface="Pridi Bold"/>
                <a:cs typeface="Pridi Bold"/>
                <a:sym typeface="Pridi Bold"/>
              </a:rPr>
              <a:t>สรุปค่าใช้จ่าย</a:t>
            </a:r>
            <a:endParaRPr lang="en-US" sz="1900" b="1" dirty="0">
              <a:solidFill>
                <a:srgbClr val="293039"/>
              </a:solidFill>
              <a:latin typeface="Pridi Bold"/>
              <a:ea typeface="Pridi Bold"/>
              <a:cs typeface="Pridi Bold"/>
              <a:sym typeface="Pridi Bold"/>
            </a:endParaRPr>
          </a:p>
        </p:txBody>
      </p:sp>
      <p:sp>
        <p:nvSpPr>
          <p:cNvPr id="50" name="TextBox 50"/>
          <p:cNvSpPr txBox="1"/>
          <p:nvPr/>
        </p:nvSpPr>
        <p:spPr>
          <a:xfrm>
            <a:off x="90385" y="6912114"/>
            <a:ext cx="2296505" cy="27203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50"/>
              </a:lnSpc>
            </a:pPr>
            <a:r>
              <a:rPr lang="en-US" sz="1100" b="1" spc="-52" dirty="0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1. </a:t>
            </a:r>
            <a:r>
              <a:rPr lang="en-US" sz="1100" b="1" spc="-52" dirty="0" err="1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ค่าใช้จ่ายบุคลากรที่ใช้ในการพัฒนาระบบ</a:t>
            </a:r>
            <a:endParaRPr lang="en-US" sz="1100" b="1" spc="-52" dirty="0">
              <a:solidFill>
                <a:srgbClr val="293039"/>
              </a:solidFill>
              <a:latin typeface="DM Sans Bold"/>
              <a:ea typeface="DM Sans Bold"/>
              <a:cs typeface="DM Sans Bold"/>
              <a:sym typeface="DM Sans Bold"/>
            </a:endParaRPr>
          </a:p>
          <a:p>
            <a:pPr algn="r">
              <a:lnSpc>
                <a:spcPts val="1650"/>
              </a:lnSpc>
            </a:pPr>
            <a:r>
              <a:rPr lang="en-US" sz="1100" b="1" spc="-52" dirty="0" err="1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xxx,xxx,xxx</a:t>
            </a:r>
            <a:r>
              <a:rPr lang="en-US" sz="1100" b="1" spc="-52" dirty="0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.-</a:t>
            </a:r>
          </a:p>
          <a:p>
            <a:pPr algn="l">
              <a:lnSpc>
                <a:spcPts val="1650"/>
              </a:lnSpc>
            </a:pPr>
            <a:r>
              <a:rPr lang="en-US" sz="1100" b="1" spc="-52" dirty="0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2. </a:t>
            </a:r>
            <a:r>
              <a:rPr lang="en-US" sz="1100" b="1" spc="-52" dirty="0" err="1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ค่าใช้จ่ายครุภัณฑ์คอมพิวเตอร์ที่จัดหาในโครงการ</a:t>
            </a:r>
            <a:endParaRPr lang="en-US" sz="1100" b="1" spc="-52" dirty="0">
              <a:solidFill>
                <a:srgbClr val="293039"/>
              </a:solidFill>
              <a:latin typeface="DM Sans Bold"/>
              <a:ea typeface="DM Sans Bold"/>
              <a:cs typeface="DM Sans Bold"/>
              <a:sym typeface="DM Sans Bold"/>
            </a:endParaRPr>
          </a:p>
          <a:p>
            <a:pPr algn="r">
              <a:lnSpc>
                <a:spcPts val="1650"/>
              </a:lnSpc>
            </a:pPr>
            <a:r>
              <a:rPr lang="en-US" sz="1100" b="1" spc="-52" dirty="0" err="1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xxx,xxx,xxx</a:t>
            </a:r>
            <a:r>
              <a:rPr lang="en-US" sz="1100" b="1" spc="-52" dirty="0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.-</a:t>
            </a:r>
          </a:p>
          <a:p>
            <a:pPr algn="l">
              <a:lnSpc>
                <a:spcPts val="1650"/>
              </a:lnSpc>
            </a:pPr>
            <a:r>
              <a:rPr lang="en-US" sz="1100" b="1" spc="-52" dirty="0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3. </a:t>
            </a:r>
            <a:r>
              <a:rPr lang="en-US" sz="1100" b="1" spc="-52" dirty="0" err="1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ค่าใช้จ่ายซอฟต์แวร์และเครื่องมือที่จัดหาในโครงการ</a:t>
            </a:r>
            <a:endParaRPr lang="en-US" sz="1100" b="1" spc="-52" dirty="0">
              <a:solidFill>
                <a:srgbClr val="293039"/>
              </a:solidFill>
              <a:latin typeface="DM Sans Bold"/>
              <a:ea typeface="DM Sans Bold"/>
              <a:cs typeface="DM Sans Bold"/>
              <a:sym typeface="DM Sans Bold"/>
            </a:endParaRPr>
          </a:p>
          <a:p>
            <a:pPr algn="r">
              <a:lnSpc>
                <a:spcPts val="1650"/>
              </a:lnSpc>
            </a:pPr>
            <a:r>
              <a:rPr lang="en-US" sz="1100" b="1" spc="-52" dirty="0" err="1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xxx,xxx,xxx</a:t>
            </a:r>
            <a:r>
              <a:rPr lang="en-US" sz="1100" b="1" spc="-52" dirty="0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.-</a:t>
            </a:r>
          </a:p>
          <a:p>
            <a:pPr algn="l">
              <a:lnSpc>
                <a:spcPts val="1650"/>
              </a:lnSpc>
            </a:pPr>
            <a:r>
              <a:rPr lang="en-US" sz="1100" b="1" spc="-52" dirty="0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4. </a:t>
            </a:r>
            <a:r>
              <a:rPr lang="en-US" sz="1100" b="1" spc="-52" dirty="0" err="1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ค่าใช้จ่ายอื่น</a:t>
            </a:r>
            <a:r>
              <a:rPr lang="en-US" sz="1100" b="1" spc="-52" dirty="0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 ๆ</a:t>
            </a:r>
          </a:p>
          <a:p>
            <a:pPr algn="r">
              <a:lnSpc>
                <a:spcPts val="1650"/>
              </a:lnSpc>
            </a:pPr>
            <a:r>
              <a:rPr lang="en-US" sz="1100" b="1" spc="-52" dirty="0" err="1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xx,xxx</a:t>
            </a:r>
            <a:r>
              <a:rPr lang="en-US" sz="1100" b="1" spc="-52" dirty="0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.-</a:t>
            </a:r>
          </a:p>
          <a:p>
            <a:pPr algn="ctr">
              <a:lnSpc>
                <a:spcPts val="1650"/>
              </a:lnSpc>
            </a:pPr>
            <a:r>
              <a:rPr lang="en-US" sz="1100" b="1" spc="-52" dirty="0" err="1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รวม</a:t>
            </a:r>
            <a:endParaRPr lang="en-US" sz="1100" b="1" spc="-52" dirty="0">
              <a:solidFill>
                <a:srgbClr val="293039"/>
              </a:solidFill>
              <a:latin typeface="DM Sans Bold"/>
              <a:ea typeface="DM Sans Bold"/>
              <a:cs typeface="DM Sans Bold"/>
              <a:sym typeface="DM Sans Bold"/>
            </a:endParaRPr>
          </a:p>
          <a:p>
            <a:pPr algn="ctr">
              <a:lnSpc>
                <a:spcPts val="1650"/>
              </a:lnSpc>
            </a:pPr>
            <a:r>
              <a:rPr lang="en-US" sz="1100" b="1" spc="-52" dirty="0" err="1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xxx,xxx,xxx</a:t>
            </a:r>
            <a:r>
              <a:rPr lang="en-US" sz="1100" b="1" spc="-52" dirty="0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.-</a:t>
            </a:r>
          </a:p>
          <a:p>
            <a:pPr marL="0" lvl="0" indent="0" algn="l">
              <a:lnSpc>
                <a:spcPts val="1650"/>
              </a:lnSpc>
              <a:spcBef>
                <a:spcPct val="0"/>
              </a:spcBef>
            </a:pPr>
            <a:endParaRPr lang="en-US" sz="1100" b="1" spc="-52" dirty="0">
              <a:solidFill>
                <a:srgbClr val="293039"/>
              </a:solidFill>
              <a:latin typeface="DM Sans Bold"/>
              <a:ea typeface="DM Sans Bold"/>
              <a:cs typeface="DM Sans Bold"/>
              <a:sym typeface="DM Sans Bold"/>
            </a:endParaRPr>
          </a:p>
        </p:txBody>
      </p:sp>
      <p:sp>
        <p:nvSpPr>
          <p:cNvPr id="51" name="TextBox 51"/>
          <p:cNvSpPr txBox="1"/>
          <p:nvPr/>
        </p:nvSpPr>
        <p:spPr>
          <a:xfrm>
            <a:off x="5088175" y="4693920"/>
            <a:ext cx="1198101" cy="2717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060"/>
              </a:lnSpc>
              <a:spcBef>
                <a:spcPct val="0"/>
              </a:spcBef>
            </a:pPr>
            <a:r>
              <a:rPr lang="en-US" dirty="0">
                <a:solidFill>
                  <a:srgbClr val="293039"/>
                </a:solidFill>
                <a:latin typeface="Anton"/>
                <a:ea typeface="Anton"/>
                <a:cs typeface="Anton"/>
                <a:sym typeface="Anton"/>
              </a:rPr>
              <a:t>OUTCOME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2737918" y="2236753"/>
            <a:ext cx="4317111" cy="5715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00"/>
              </a:lnSpc>
              <a:spcBef>
                <a:spcPct val="0"/>
              </a:spcBef>
            </a:pPr>
            <a:r>
              <a:rPr lang="en-US" sz="1000" spc="-48" dirty="0">
                <a:solidFill>
                  <a:srgbClr val="293039"/>
                </a:solidFill>
                <a:latin typeface="DM Sans"/>
                <a:ea typeface="DM Sans"/>
                <a:cs typeface="DM Sans"/>
                <a:sym typeface="DM Sans"/>
              </a:rPr>
              <a:t>........................................................................................................................................................................................................................  ........................................................................................................................................................................................................................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........................................................................................................................................................................................................................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2732089" y="3098800"/>
            <a:ext cx="4317111" cy="9525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00"/>
              </a:lnSpc>
            </a:pPr>
            <a:r>
              <a:rPr lang="en-US" sz="1000" spc="-48" dirty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......................................................................................................................................................................................................................  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algn="l">
              <a:lnSpc>
                <a:spcPts val="1500"/>
              </a:lnSpc>
            </a:pPr>
            <a:r>
              <a:rPr lang="en-US" sz="1000" spc="-48" dirty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algn="l">
              <a:lnSpc>
                <a:spcPts val="1500"/>
              </a:lnSpc>
              <a:spcBef>
                <a:spcPct val="0"/>
              </a:spcBef>
            </a:pPr>
            <a:r>
              <a:rPr lang="en-US" sz="1000" spc="-48" dirty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......................................................................................................................................................................................................................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2732089" y="4965700"/>
            <a:ext cx="2216217" cy="7620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00"/>
              </a:lnSpc>
            </a:pPr>
            <a:r>
              <a:rPr lang="en-US" sz="1000" spc="-48" dirty="0">
                <a:solidFill>
                  <a:srgbClr val="293039"/>
                </a:solidFill>
                <a:latin typeface="DM Sans"/>
                <a:ea typeface="DM Sans"/>
                <a:cs typeface="DM Sans"/>
                <a:sym typeface="DM Sans"/>
              </a:rPr>
              <a:t>..............................................................................................................</a:t>
            </a:r>
          </a:p>
          <a:p>
            <a:pPr algn="l">
              <a:lnSpc>
                <a:spcPts val="1500"/>
              </a:lnSpc>
            </a:pPr>
            <a:r>
              <a:rPr lang="en-US" sz="1000" spc="-48" dirty="0">
                <a:solidFill>
                  <a:srgbClr val="293039"/>
                </a:solidFill>
                <a:latin typeface="DM Sans"/>
                <a:ea typeface="DM Sans"/>
                <a:cs typeface="DM Sans"/>
                <a:sym typeface="DM Sans"/>
              </a:rPr>
              <a:t>..............................................................................................................</a:t>
            </a:r>
          </a:p>
          <a:p>
            <a:pPr algn="l">
              <a:lnSpc>
                <a:spcPts val="1500"/>
              </a:lnSpc>
            </a:pPr>
            <a:r>
              <a:rPr lang="en-US" sz="1000" spc="-48" dirty="0">
                <a:solidFill>
                  <a:srgbClr val="293039"/>
                </a:solidFill>
                <a:latin typeface="DM Sans"/>
                <a:ea typeface="DM Sans"/>
                <a:cs typeface="DM Sans"/>
                <a:sym typeface="DM Sans"/>
              </a:rPr>
              <a:t>..............................................................................................................</a:t>
            </a:r>
          </a:p>
          <a:p>
            <a:pPr algn="l">
              <a:lnSpc>
                <a:spcPts val="1500"/>
              </a:lnSpc>
              <a:spcBef>
                <a:spcPct val="0"/>
              </a:spcBef>
            </a:pPr>
            <a:r>
              <a:rPr lang="en-US" sz="1000" spc="-48" dirty="0">
                <a:solidFill>
                  <a:srgbClr val="293039"/>
                </a:solidFill>
                <a:latin typeface="DM Sans"/>
                <a:ea typeface="DM Sans"/>
                <a:cs typeface="DM Sans"/>
                <a:sym typeface="DM Sans"/>
              </a:rPr>
              <a:t>..............................................................................................................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5088175" y="4965700"/>
            <a:ext cx="2216217" cy="7620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00"/>
              </a:lnSpc>
            </a:pPr>
            <a:r>
              <a:rPr lang="en-US" sz="1000" spc="-48">
                <a:solidFill>
                  <a:srgbClr val="293039"/>
                </a:solidFill>
                <a:latin typeface="DM Sans"/>
                <a:ea typeface="DM Sans"/>
                <a:cs typeface="DM Sans"/>
                <a:sym typeface="DM Sans"/>
              </a:rPr>
              <a:t>..............................................................................................................</a:t>
            </a:r>
          </a:p>
          <a:p>
            <a:pPr algn="l">
              <a:lnSpc>
                <a:spcPts val="1500"/>
              </a:lnSpc>
            </a:pPr>
            <a:r>
              <a:rPr lang="en-US" sz="1000" spc="-48">
                <a:solidFill>
                  <a:srgbClr val="293039"/>
                </a:solidFill>
                <a:latin typeface="DM Sans"/>
                <a:ea typeface="DM Sans"/>
                <a:cs typeface="DM Sans"/>
                <a:sym typeface="DM Sans"/>
              </a:rPr>
              <a:t>..............................................................................................................</a:t>
            </a:r>
          </a:p>
          <a:p>
            <a:pPr algn="l">
              <a:lnSpc>
                <a:spcPts val="1500"/>
              </a:lnSpc>
            </a:pPr>
            <a:r>
              <a:rPr lang="en-US" sz="1000" spc="-48">
                <a:solidFill>
                  <a:srgbClr val="293039"/>
                </a:solidFill>
                <a:latin typeface="DM Sans"/>
                <a:ea typeface="DM Sans"/>
                <a:cs typeface="DM Sans"/>
                <a:sym typeface="DM Sans"/>
              </a:rPr>
              <a:t>..............................................................................................................</a:t>
            </a:r>
          </a:p>
          <a:p>
            <a:pPr algn="l">
              <a:lnSpc>
                <a:spcPts val="1500"/>
              </a:lnSpc>
              <a:spcBef>
                <a:spcPct val="0"/>
              </a:spcBef>
            </a:pPr>
            <a:r>
              <a:rPr lang="en-US" sz="1000" spc="-48">
                <a:solidFill>
                  <a:srgbClr val="293039"/>
                </a:solidFill>
                <a:latin typeface="DM Sans"/>
                <a:ea typeface="DM Sans"/>
                <a:cs typeface="DM Sans"/>
                <a:sym typeface="DM Sans"/>
              </a:rPr>
              <a:t>..............................................................................................................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2745561" y="4206578"/>
            <a:ext cx="4207591" cy="2028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500"/>
              </a:lnSpc>
              <a:spcBef>
                <a:spcPct val="0"/>
              </a:spcBef>
            </a:pPr>
            <a:r>
              <a:rPr lang="en-US" sz="1600" b="1" spc="-47" dirty="0" err="1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ผู้ใช้งาน</a:t>
            </a:r>
            <a:r>
              <a:rPr lang="en-US" sz="1600" b="1" spc="-47" dirty="0" err="1" smtClean="0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ระบบ</a:t>
            </a:r>
            <a:endParaRPr lang="en-US" sz="1600" spc="-48" dirty="0">
              <a:solidFill>
                <a:srgbClr val="000000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57" name="TextBox 57"/>
          <p:cNvSpPr txBox="1"/>
          <p:nvPr/>
        </p:nvSpPr>
        <p:spPr>
          <a:xfrm>
            <a:off x="2737918" y="5759080"/>
            <a:ext cx="4566475" cy="205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00" b="1" dirty="0" err="1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เป็นโครงการใหม่</a:t>
            </a:r>
            <a:r>
              <a:rPr lang="en-US" sz="1100" b="1" dirty="0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 </a:t>
            </a:r>
            <a:r>
              <a:rPr lang="en-US" sz="1100" b="1" dirty="0" err="1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หรือ</a:t>
            </a:r>
            <a:r>
              <a:rPr lang="en-US" sz="1100" b="1" dirty="0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 </a:t>
            </a:r>
            <a:r>
              <a:rPr lang="en-US" sz="1100" b="1" dirty="0" err="1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โครงการต่อเนื่องกับ</a:t>
            </a:r>
            <a:r>
              <a:rPr lang="en-US" sz="1100" b="1" dirty="0" err="1" smtClean="0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โครงการ</a:t>
            </a:r>
            <a:r>
              <a:rPr lang="en-US" sz="1100" b="1" dirty="0" smtClean="0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 ...............................................</a:t>
            </a:r>
            <a:endParaRPr lang="en-US" sz="1100" b="1" dirty="0">
              <a:solidFill>
                <a:srgbClr val="293039"/>
              </a:solidFill>
              <a:latin typeface="DM Sans Bold"/>
              <a:ea typeface="DM Sans Bold"/>
              <a:cs typeface="DM Sans Bold"/>
              <a:sym typeface="DM Sans Bold"/>
            </a:endParaRPr>
          </a:p>
        </p:txBody>
      </p:sp>
      <p:sp>
        <p:nvSpPr>
          <p:cNvPr id="58" name="TextBox 58"/>
          <p:cNvSpPr txBox="1"/>
          <p:nvPr/>
        </p:nvSpPr>
        <p:spPr>
          <a:xfrm>
            <a:off x="2737918" y="6020065"/>
            <a:ext cx="4741670" cy="205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00" b="1" spc="-47" dirty="0" err="1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เป็นโครงการที่ไม่เคยของบประมาณ</a:t>
            </a:r>
            <a:r>
              <a:rPr lang="en-US" sz="1100" b="1" spc="-47" dirty="0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 </a:t>
            </a:r>
            <a:r>
              <a:rPr lang="en-US" sz="1100" b="1" spc="-47" dirty="0" err="1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หรือ</a:t>
            </a:r>
            <a:r>
              <a:rPr lang="en-US" sz="1100" b="1" spc="-47" dirty="0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 </a:t>
            </a:r>
            <a:r>
              <a:rPr lang="en-US" sz="1100" b="1" spc="-47" dirty="0" err="1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เป็นโครงการที่เคยของบประมาณ</a:t>
            </a:r>
            <a:r>
              <a:rPr lang="en-US" sz="1100" b="1" spc="-47" dirty="0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 </a:t>
            </a:r>
            <a:r>
              <a:rPr lang="en-US" sz="1100" b="1" spc="-47" dirty="0" err="1" smtClean="0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ปี</a:t>
            </a:r>
            <a:r>
              <a:rPr lang="en-US" sz="1100" b="1" spc="-47" dirty="0" smtClean="0">
                <a:solidFill>
                  <a:srgbClr val="293039"/>
                </a:solidFill>
                <a:latin typeface="DM Sans Bold"/>
                <a:ea typeface="DM Sans Bold"/>
                <a:cs typeface="DM Sans Bold"/>
                <a:sym typeface="DM Sans Bold"/>
              </a:rPr>
              <a:t> ...............</a:t>
            </a:r>
            <a:endParaRPr lang="en-US" sz="1100" b="1" spc="-47" dirty="0">
              <a:solidFill>
                <a:srgbClr val="293039"/>
              </a:solidFill>
              <a:latin typeface="DM Sans Bold"/>
              <a:ea typeface="DM Sans Bold"/>
              <a:cs typeface="DM Sans Bold"/>
              <a:sym typeface="DM Sans Bold"/>
            </a:endParaRPr>
          </a:p>
        </p:txBody>
      </p:sp>
      <p:sp>
        <p:nvSpPr>
          <p:cNvPr id="59" name="TextBox 52"/>
          <p:cNvSpPr txBox="1"/>
          <p:nvPr/>
        </p:nvSpPr>
        <p:spPr>
          <a:xfrm>
            <a:off x="2723881" y="4425534"/>
            <a:ext cx="4317111" cy="1808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00"/>
              </a:lnSpc>
              <a:spcBef>
                <a:spcPct val="0"/>
              </a:spcBef>
            </a:pPr>
            <a:r>
              <a:rPr lang="en-US" sz="1000" spc="-48" dirty="0">
                <a:solidFill>
                  <a:srgbClr val="293039"/>
                </a:solidFill>
                <a:latin typeface="DM Sans"/>
                <a:ea typeface="DM Sans"/>
                <a:cs typeface="DM Sans"/>
                <a:sym typeface="DM Sans"/>
              </a:rPr>
              <a:t>........................................................................................................................................................................................................................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162</Words>
  <Application>Microsoft Office PowerPoint</Application>
  <PresentationFormat>Custom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Pridi Bold</vt:lpstr>
      <vt:lpstr>Arial</vt:lpstr>
      <vt:lpstr>TH SarabunPSK</vt:lpstr>
      <vt:lpstr>Chonburi</vt:lpstr>
      <vt:lpstr>Calibri</vt:lpstr>
      <vt:lpstr>Ovo</vt:lpstr>
      <vt:lpstr>Anton</vt:lpstr>
      <vt:lpstr>DM Sans</vt:lpstr>
      <vt:lpstr>DM Sans 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สำเนาของ One Page Example</dc:title>
  <cp:lastModifiedBy>User</cp:lastModifiedBy>
  <cp:revision>10</cp:revision>
  <dcterms:created xsi:type="dcterms:W3CDTF">2006-08-16T00:00:00Z</dcterms:created>
  <dcterms:modified xsi:type="dcterms:W3CDTF">2024-10-02T09:10:37Z</dcterms:modified>
  <dc:identifier>DAGPl7c-ryc</dc:identifier>
</cp:coreProperties>
</file>